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643359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1421959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891721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11486641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2317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1042844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189577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56339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890829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6CC4D68-5D14-4531-ACFD-42C909DB8595}" type="datetimeFigureOut">
              <a:rPr lang="en-US" smtClean="0"/>
              <a:t>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8366658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6CC4D68-5D14-4531-ACFD-42C909DB8595}"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18204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6CC4D68-5D14-4531-ACFD-42C909DB8595}" type="datetimeFigureOut">
              <a:rPr lang="en-US" smtClean="0"/>
              <a:t>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4095828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6CC4D68-5D14-4531-ACFD-42C909DB8595}" type="datetimeFigureOut">
              <a:rPr lang="en-US" smtClean="0"/>
              <a:t>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057878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C4D68-5D14-4531-ACFD-42C909DB8595}" type="datetimeFigureOut">
              <a:rPr lang="en-US" smtClean="0"/>
              <a:t>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392201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6CC4D68-5D14-4531-ACFD-42C909DB8595}"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2883961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6CC4D68-5D14-4531-ACFD-42C909DB8595}" type="datetimeFigureOut">
              <a:rPr lang="en-US" smtClean="0"/>
              <a:t>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EA9FF-4A2C-4977-892D-6CC39148C9E8}" type="slidenum">
              <a:rPr lang="en-US" smtClean="0"/>
              <a:t>‹#›</a:t>
            </a:fld>
            <a:endParaRPr lang="en-US"/>
          </a:p>
        </p:txBody>
      </p:sp>
    </p:spTree>
    <p:extLst>
      <p:ext uri="{BB962C8B-B14F-4D97-AF65-F5344CB8AC3E}">
        <p14:creationId xmlns:p14="http://schemas.microsoft.com/office/powerpoint/2010/main" val="180488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6CC4D68-5D14-4531-ACFD-42C909DB8595}" type="datetimeFigureOut">
              <a:rPr lang="en-US" smtClean="0"/>
              <a:t>2/6/2024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F6EA9FF-4A2C-4977-892D-6CC39148C9E8}" type="slidenum">
              <a:rPr lang="en-US" smtClean="0"/>
              <a:t>‹#›</a:t>
            </a:fld>
            <a:endParaRPr lang="en-US"/>
          </a:p>
        </p:txBody>
      </p:sp>
    </p:spTree>
    <p:extLst>
      <p:ext uri="{BB962C8B-B14F-4D97-AF65-F5344CB8AC3E}">
        <p14:creationId xmlns:p14="http://schemas.microsoft.com/office/powerpoint/2010/main" val="10256701"/>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 id="2147483845" r:id="rId13"/>
    <p:sldLayoutId id="2147483846" r:id="rId14"/>
    <p:sldLayoutId id="2147483847" r:id="rId15"/>
    <p:sldLayoutId id="214748384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Money Matters Topic 10-Investments</a:t>
            </a:r>
            <a:endParaRPr lang="en-US" dirty="0"/>
          </a:p>
        </p:txBody>
      </p:sp>
      <p:sp>
        <p:nvSpPr>
          <p:cNvPr id="3" name="Subtitle 2"/>
          <p:cNvSpPr>
            <a:spLocks noGrp="1"/>
          </p:cNvSpPr>
          <p:nvPr>
            <p:ph type="subTitle" idx="1"/>
          </p:nvPr>
        </p:nvSpPr>
        <p:spPr/>
        <p:txBody>
          <a:bodyPr>
            <a:noAutofit/>
          </a:bodyPr>
          <a:lstStyle/>
          <a:p>
            <a:r>
              <a:rPr lang="en-US" sz="3600" dirty="0" smtClean="0"/>
              <a:t>Different ways to make interest work for you.</a:t>
            </a:r>
            <a:endParaRPr lang="en-US" sz="3600" dirty="0"/>
          </a:p>
        </p:txBody>
      </p:sp>
    </p:spTree>
    <p:extLst>
      <p:ext uri="{BB962C8B-B14F-4D97-AF65-F5344CB8AC3E}">
        <p14:creationId xmlns:p14="http://schemas.microsoft.com/office/powerpoint/2010/main" val="2012022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800" y="487363"/>
            <a:ext cx="9144000" cy="1112837"/>
          </a:xfrm>
        </p:spPr>
        <p:txBody>
          <a:bodyPr>
            <a:normAutofit/>
          </a:bodyPr>
          <a:lstStyle/>
          <a:p>
            <a:r>
              <a:rPr lang="en-US" dirty="0" smtClean="0"/>
              <a:t>Risk vs Reward Continuum</a:t>
            </a:r>
            <a:endParaRPr lang="en-US" dirty="0"/>
          </a:p>
        </p:txBody>
      </p:sp>
      <p:sp>
        <p:nvSpPr>
          <p:cNvPr id="3" name="Subtitle 2"/>
          <p:cNvSpPr>
            <a:spLocks noGrp="1"/>
          </p:cNvSpPr>
          <p:nvPr>
            <p:ph type="subTitle" idx="1"/>
          </p:nvPr>
        </p:nvSpPr>
        <p:spPr>
          <a:xfrm>
            <a:off x="342900" y="1841500"/>
            <a:ext cx="9144000" cy="4394200"/>
          </a:xfrm>
        </p:spPr>
        <p:txBody>
          <a:bodyPr>
            <a:normAutofit/>
          </a:bodyPr>
          <a:lstStyle/>
          <a:p>
            <a:r>
              <a:rPr lang="en-US" sz="2400" dirty="0" smtClean="0"/>
              <a:t>In his book The Investor’s Manifesto, William Bernstein points out that in investing, high rewards can be realized only with high risk. This means stock investing. Low rewards are realized from low risk, which means bonds, CD’s, or savings accounts. </a:t>
            </a:r>
          </a:p>
          <a:p>
            <a:r>
              <a:rPr lang="en-US" sz="2400" dirty="0" smtClean="0"/>
              <a:t>Stock markets frequently rise and fall, sometimes over extended periods of time. If you cannot tolerate down times, factor that into your financial decisions. </a:t>
            </a:r>
          </a:p>
          <a:p>
            <a:r>
              <a:rPr lang="en-US" sz="2400" dirty="0" smtClean="0"/>
              <a:t>Dave Ramsey, in his book The Total Money Makeover, suggests that successful investing requires you to do the opposite of what most people are recommending regarding investing.</a:t>
            </a:r>
            <a:r>
              <a:rPr lang="en-US" dirty="0" smtClean="0"/>
              <a:t> </a:t>
            </a:r>
            <a:endParaRPr lang="en-US" dirty="0"/>
          </a:p>
        </p:txBody>
      </p:sp>
    </p:spTree>
    <p:extLst>
      <p:ext uri="{BB962C8B-B14F-4D97-AF65-F5344CB8AC3E}">
        <p14:creationId xmlns:p14="http://schemas.microsoft.com/office/powerpoint/2010/main" val="122818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9567" y="93134"/>
            <a:ext cx="7766936" cy="1646302"/>
          </a:xfrm>
        </p:spPr>
        <p:txBody>
          <a:bodyPr/>
          <a:lstStyle/>
          <a:p>
            <a:r>
              <a:rPr lang="en-US" dirty="0" smtClean="0"/>
              <a:t>Successful Investing</a:t>
            </a:r>
            <a:endParaRPr lang="en-US" dirty="0"/>
          </a:p>
        </p:txBody>
      </p:sp>
      <p:sp>
        <p:nvSpPr>
          <p:cNvPr id="3" name="Subtitle 2"/>
          <p:cNvSpPr>
            <a:spLocks noGrp="1"/>
          </p:cNvSpPr>
          <p:nvPr>
            <p:ph type="subTitle" idx="1"/>
          </p:nvPr>
        </p:nvSpPr>
        <p:spPr>
          <a:xfrm>
            <a:off x="1100667" y="1739436"/>
            <a:ext cx="7766936" cy="3708864"/>
          </a:xfrm>
        </p:spPr>
        <p:txBody>
          <a:bodyPr>
            <a:normAutofit/>
          </a:bodyPr>
          <a:lstStyle/>
          <a:p>
            <a:r>
              <a:rPr lang="en-US" sz="2800" dirty="0" smtClean="0"/>
              <a:t>Ultimate goal is buy low and sell high while avoiding companies that fail. Staying the course in difficult times is required.  We will explore investing strategies in topic 12. </a:t>
            </a:r>
          </a:p>
          <a:p>
            <a:r>
              <a:rPr lang="en-US" sz="2800" dirty="0" smtClean="0"/>
              <a:t>Discuss anecdotes of known people who panicked when market fell. Google search the Great Depression. It didn’t last forever. </a:t>
            </a:r>
            <a:endParaRPr lang="en-US" sz="2800" dirty="0"/>
          </a:p>
        </p:txBody>
      </p:sp>
    </p:spTree>
    <p:extLst>
      <p:ext uri="{BB962C8B-B14F-4D97-AF65-F5344CB8AC3E}">
        <p14:creationId xmlns:p14="http://schemas.microsoft.com/office/powerpoint/2010/main" val="1393925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588434"/>
            <a:ext cx="7766936" cy="1646302"/>
          </a:xfrm>
        </p:spPr>
        <p:txBody>
          <a:bodyPr/>
          <a:lstStyle/>
          <a:p>
            <a:r>
              <a:rPr lang="en-US" dirty="0" smtClean="0"/>
              <a:t>Explore Investment Returns</a:t>
            </a:r>
            <a:endParaRPr lang="en-US" dirty="0"/>
          </a:p>
        </p:txBody>
      </p:sp>
      <p:sp>
        <p:nvSpPr>
          <p:cNvPr id="3" name="Subtitle 2"/>
          <p:cNvSpPr>
            <a:spLocks noGrp="1"/>
          </p:cNvSpPr>
          <p:nvPr>
            <p:ph type="subTitle" idx="1"/>
          </p:nvPr>
        </p:nvSpPr>
        <p:spPr>
          <a:xfrm>
            <a:off x="1507067" y="2234736"/>
            <a:ext cx="7766936" cy="3734264"/>
          </a:xfrm>
        </p:spPr>
        <p:txBody>
          <a:bodyPr>
            <a:normAutofit/>
          </a:bodyPr>
          <a:lstStyle/>
          <a:p>
            <a:r>
              <a:rPr lang="en-US" sz="3200" dirty="0" smtClean="0"/>
              <a:t>Google search investment calculators</a:t>
            </a:r>
            <a:r>
              <a:rPr lang="en-US" sz="3200" dirty="0" smtClean="0"/>
              <a:t>. Many exist, including calculator.net using the link</a:t>
            </a:r>
          </a:p>
          <a:p>
            <a:r>
              <a:rPr lang="en-US" sz="3200" dirty="0"/>
              <a:t> https://www.calculator.net/investment-calculator.html</a:t>
            </a:r>
            <a:endParaRPr lang="en-US" sz="3200" dirty="0"/>
          </a:p>
        </p:txBody>
      </p:sp>
    </p:spTree>
    <p:extLst>
      <p:ext uri="{BB962C8B-B14F-4D97-AF65-F5344CB8AC3E}">
        <p14:creationId xmlns:p14="http://schemas.microsoft.com/office/powerpoint/2010/main" val="1710919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 Main Sources of Investments</a:t>
            </a:r>
            <a:endParaRPr lang="en-US" dirty="0"/>
          </a:p>
        </p:txBody>
      </p:sp>
      <p:sp>
        <p:nvSpPr>
          <p:cNvPr id="3" name="Subtitle 2"/>
          <p:cNvSpPr>
            <a:spLocks noGrp="1"/>
          </p:cNvSpPr>
          <p:nvPr>
            <p:ph type="subTitle" idx="1"/>
          </p:nvPr>
        </p:nvSpPr>
        <p:spPr/>
        <p:txBody>
          <a:bodyPr>
            <a:noAutofit/>
          </a:bodyPr>
          <a:lstStyle/>
          <a:p>
            <a:r>
              <a:rPr lang="en-US" sz="3600" dirty="0" smtClean="0"/>
              <a:t>Bonds</a:t>
            </a:r>
          </a:p>
          <a:p>
            <a:r>
              <a:rPr lang="en-US" sz="3600" dirty="0" smtClean="0"/>
              <a:t>Stocks</a:t>
            </a:r>
            <a:endParaRPr lang="en-US" sz="3600" dirty="0"/>
          </a:p>
        </p:txBody>
      </p:sp>
    </p:spTree>
    <p:extLst>
      <p:ext uri="{BB962C8B-B14F-4D97-AF65-F5344CB8AC3E}">
        <p14:creationId xmlns:p14="http://schemas.microsoft.com/office/powerpoint/2010/main" val="3013185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78934"/>
            <a:ext cx="7766936" cy="1646302"/>
          </a:xfrm>
        </p:spPr>
        <p:txBody>
          <a:bodyPr/>
          <a:lstStyle/>
          <a:p>
            <a:r>
              <a:rPr lang="en-US" dirty="0" smtClean="0"/>
              <a:t>Bonds</a:t>
            </a:r>
            <a:endParaRPr lang="en-US" dirty="0"/>
          </a:p>
        </p:txBody>
      </p:sp>
      <p:sp>
        <p:nvSpPr>
          <p:cNvPr id="3" name="Subtitle 2"/>
          <p:cNvSpPr>
            <a:spLocks noGrp="1"/>
          </p:cNvSpPr>
          <p:nvPr>
            <p:ph type="subTitle" idx="1"/>
          </p:nvPr>
        </p:nvSpPr>
        <p:spPr>
          <a:xfrm>
            <a:off x="1507067" y="2780833"/>
            <a:ext cx="7766936" cy="2972267"/>
          </a:xfrm>
        </p:spPr>
        <p:txBody>
          <a:bodyPr>
            <a:normAutofit fontScale="92500"/>
          </a:bodyPr>
          <a:lstStyle/>
          <a:p>
            <a:r>
              <a:rPr lang="en-US" sz="3600" dirty="0" smtClean="0"/>
              <a:t>Bonds come in several forms from several source. Investor.gov explains it well. If we have time later, we can view this website. For now, understand that bond investing is an option.</a:t>
            </a:r>
            <a:r>
              <a:rPr lang="en-US" dirty="0" smtClean="0"/>
              <a:t> </a:t>
            </a:r>
            <a:endParaRPr lang="en-US" dirty="0"/>
          </a:p>
        </p:txBody>
      </p:sp>
    </p:spTree>
    <p:extLst>
      <p:ext uri="{BB962C8B-B14F-4D97-AF65-F5344CB8AC3E}">
        <p14:creationId xmlns:p14="http://schemas.microsoft.com/office/powerpoint/2010/main" val="3923177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4900" y="119063"/>
            <a:ext cx="8267700" cy="1316037"/>
          </a:xfrm>
        </p:spPr>
        <p:txBody>
          <a:bodyPr/>
          <a:lstStyle/>
          <a:p>
            <a:r>
              <a:rPr lang="en-US" dirty="0" smtClean="0"/>
              <a:t>Pros </a:t>
            </a:r>
            <a:endParaRPr lang="en-US" dirty="0"/>
          </a:p>
        </p:txBody>
      </p:sp>
      <p:sp>
        <p:nvSpPr>
          <p:cNvPr id="3" name="Subtitle 2"/>
          <p:cNvSpPr>
            <a:spLocks noGrp="1"/>
          </p:cNvSpPr>
          <p:nvPr>
            <p:ph type="subTitle" idx="1"/>
          </p:nvPr>
        </p:nvSpPr>
        <p:spPr>
          <a:xfrm>
            <a:off x="1282700" y="1435100"/>
            <a:ext cx="8267700" cy="4648200"/>
          </a:xfrm>
        </p:spPr>
        <p:txBody>
          <a:bodyPr>
            <a:normAutofit/>
          </a:bodyPr>
          <a:lstStyle/>
          <a:p>
            <a:r>
              <a:rPr lang="en-US" sz="3200" dirty="0" smtClean="0"/>
              <a:t>Less risky than stocks. </a:t>
            </a:r>
          </a:p>
          <a:p>
            <a:r>
              <a:rPr lang="en-US" sz="3200" dirty="0" smtClean="0"/>
              <a:t>Can still earn interest.</a:t>
            </a:r>
          </a:p>
          <a:p>
            <a:r>
              <a:rPr lang="en-US" sz="3200" dirty="0" smtClean="0"/>
              <a:t>Returns are more predictable than stocks.</a:t>
            </a:r>
          </a:p>
          <a:p>
            <a:r>
              <a:rPr lang="en-US" sz="3200" dirty="0" smtClean="0"/>
              <a:t>Some bond income may be partially tax free.</a:t>
            </a:r>
          </a:p>
          <a:p>
            <a:r>
              <a:rPr lang="en-US" sz="3200" dirty="0" smtClean="0"/>
              <a:t>The interest is almost always higher (and sometimes noticeably higher) than savings accounts.</a:t>
            </a:r>
            <a:r>
              <a:rPr lang="en-US" dirty="0" smtClean="0"/>
              <a:t> </a:t>
            </a:r>
          </a:p>
        </p:txBody>
      </p:sp>
    </p:spTree>
    <p:extLst>
      <p:ext uri="{BB962C8B-B14F-4D97-AF65-F5344CB8AC3E}">
        <p14:creationId xmlns:p14="http://schemas.microsoft.com/office/powerpoint/2010/main" val="11782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95966" y="613834"/>
            <a:ext cx="4411133" cy="1646302"/>
          </a:xfrm>
        </p:spPr>
        <p:txBody>
          <a:bodyPr/>
          <a:lstStyle/>
          <a:p>
            <a:r>
              <a:rPr lang="en-US" dirty="0" smtClean="0"/>
              <a:t>Cons</a:t>
            </a:r>
            <a:endParaRPr lang="en-US" dirty="0"/>
          </a:p>
        </p:txBody>
      </p:sp>
      <p:sp>
        <p:nvSpPr>
          <p:cNvPr id="3" name="Subtitle 2"/>
          <p:cNvSpPr>
            <a:spLocks noGrp="1"/>
          </p:cNvSpPr>
          <p:nvPr>
            <p:ph type="subTitle" idx="1"/>
          </p:nvPr>
        </p:nvSpPr>
        <p:spPr>
          <a:xfrm>
            <a:off x="1418166" y="2260136"/>
            <a:ext cx="4588933" cy="3492964"/>
          </a:xfrm>
        </p:spPr>
        <p:txBody>
          <a:bodyPr>
            <a:noAutofit/>
          </a:bodyPr>
          <a:lstStyle/>
          <a:p>
            <a:r>
              <a:rPr lang="en-US" sz="3200" dirty="0" smtClean="0"/>
              <a:t>Bond holder can default or go bankrupt.</a:t>
            </a:r>
          </a:p>
          <a:p>
            <a:r>
              <a:rPr lang="en-US" sz="3200" dirty="0" smtClean="0"/>
              <a:t>Earnings may not outpace inflation.</a:t>
            </a:r>
          </a:p>
          <a:p>
            <a:r>
              <a:rPr lang="en-US" sz="3200" dirty="0" smtClean="0"/>
              <a:t>Pre-exit penalties.</a:t>
            </a:r>
          </a:p>
          <a:p>
            <a:r>
              <a:rPr lang="en-US" sz="3200" dirty="0" smtClean="0"/>
              <a:t>High returns unlikely.</a:t>
            </a:r>
            <a:endParaRPr lang="en-US" sz="3200" dirty="0"/>
          </a:p>
        </p:txBody>
      </p:sp>
    </p:spTree>
    <p:extLst>
      <p:ext uri="{BB962C8B-B14F-4D97-AF65-F5344CB8AC3E}">
        <p14:creationId xmlns:p14="http://schemas.microsoft.com/office/powerpoint/2010/main" val="231196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34434"/>
            <a:ext cx="7766936" cy="1646302"/>
          </a:xfrm>
        </p:spPr>
        <p:txBody>
          <a:bodyPr/>
          <a:lstStyle/>
          <a:p>
            <a:r>
              <a:rPr lang="en-US" dirty="0" smtClean="0"/>
              <a:t>Stocks</a:t>
            </a:r>
            <a:endParaRPr lang="en-US" dirty="0"/>
          </a:p>
        </p:txBody>
      </p:sp>
      <p:sp>
        <p:nvSpPr>
          <p:cNvPr id="3" name="Subtitle 2"/>
          <p:cNvSpPr>
            <a:spLocks noGrp="1"/>
          </p:cNvSpPr>
          <p:nvPr>
            <p:ph type="subTitle" idx="1"/>
          </p:nvPr>
        </p:nvSpPr>
        <p:spPr>
          <a:xfrm>
            <a:off x="1507067" y="2107733"/>
            <a:ext cx="7766936" cy="3658067"/>
          </a:xfrm>
        </p:spPr>
        <p:txBody>
          <a:bodyPr>
            <a:normAutofit/>
          </a:bodyPr>
          <a:lstStyle/>
          <a:p>
            <a:r>
              <a:rPr lang="en-US" sz="3200" dirty="0" smtClean="0"/>
              <a:t>Investing in companies. You lend the company money to expand in hopes that the company’s value returns more than your investment.</a:t>
            </a:r>
            <a:r>
              <a:rPr lang="en-US" dirty="0" smtClean="0"/>
              <a:t> </a:t>
            </a:r>
            <a:endParaRPr lang="en-US" dirty="0"/>
          </a:p>
        </p:txBody>
      </p:sp>
    </p:spTree>
    <p:extLst>
      <p:ext uri="{BB962C8B-B14F-4D97-AF65-F5344CB8AC3E}">
        <p14:creationId xmlns:p14="http://schemas.microsoft.com/office/powerpoint/2010/main" val="2586168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4463"/>
            <a:ext cx="7200900" cy="1506537"/>
          </a:xfrm>
        </p:spPr>
        <p:txBody>
          <a:bodyPr/>
          <a:lstStyle/>
          <a:p>
            <a:r>
              <a:rPr lang="en-US" dirty="0" smtClean="0"/>
              <a:t>Pros</a:t>
            </a:r>
            <a:endParaRPr lang="en-US" dirty="0"/>
          </a:p>
        </p:txBody>
      </p:sp>
      <p:sp>
        <p:nvSpPr>
          <p:cNvPr id="3" name="Subtitle 2"/>
          <p:cNvSpPr>
            <a:spLocks noGrp="1"/>
          </p:cNvSpPr>
          <p:nvPr>
            <p:ph type="subTitle" idx="1"/>
          </p:nvPr>
        </p:nvSpPr>
        <p:spPr>
          <a:xfrm>
            <a:off x="114300" y="1739900"/>
            <a:ext cx="9144000" cy="4622800"/>
          </a:xfrm>
        </p:spPr>
        <p:txBody>
          <a:bodyPr>
            <a:normAutofit/>
          </a:bodyPr>
          <a:lstStyle/>
          <a:p>
            <a:r>
              <a:rPr lang="en-US" sz="3200" dirty="0" smtClean="0"/>
              <a:t>Returns can be much higher than bonds</a:t>
            </a:r>
            <a:r>
              <a:rPr lang="en-US" sz="3200" dirty="0"/>
              <a:t> </a:t>
            </a:r>
            <a:r>
              <a:rPr lang="en-US" sz="3200" dirty="0" smtClean="0"/>
              <a:t>(Consider amazon investment in 1997 and what it would be worth today).</a:t>
            </a:r>
          </a:p>
          <a:p>
            <a:r>
              <a:rPr lang="en-US" sz="3200" dirty="0" smtClean="0"/>
              <a:t>Do not have a set timeframe for the investment.</a:t>
            </a:r>
          </a:p>
          <a:p>
            <a:r>
              <a:rPr lang="en-US" sz="3200" dirty="0" smtClean="0"/>
              <a:t>Can buy or sell anytime.</a:t>
            </a:r>
          </a:p>
          <a:p>
            <a:r>
              <a:rPr lang="en-US" sz="3200" dirty="0" smtClean="0"/>
              <a:t>Some pay dividends.</a:t>
            </a:r>
            <a:endParaRPr lang="en-US" sz="3200" dirty="0"/>
          </a:p>
        </p:txBody>
      </p:sp>
    </p:spTree>
    <p:extLst>
      <p:ext uri="{BB962C8B-B14F-4D97-AF65-F5344CB8AC3E}">
        <p14:creationId xmlns:p14="http://schemas.microsoft.com/office/powerpoint/2010/main" val="37165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1763"/>
            <a:ext cx="7658100" cy="1087437"/>
          </a:xfrm>
        </p:spPr>
        <p:txBody>
          <a:bodyPr>
            <a:normAutofit/>
          </a:bodyPr>
          <a:lstStyle/>
          <a:p>
            <a:r>
              <a:rPr lang="en-US" dirty="0" smtClean="0"/>
              <a:t>Cons</a:t>
            </a:r>
            <a:endParaRPr lang="en-US" dirty="0"/>
          </a:p>
        </p:txBody>
      </p:sp>
      <p:sp>
        <p:nvSpPr>
          <p:cNvPr id="3" name="Subtitle 2"/>
          <p:cNvSpPr>
            <a:spLocks noGrp="1"/>
          </p:cNvSpPr>
          <p:nvPr>
            <p:ph type="subTitle" idx="1"/>
          </p:nvPr>
        </p:nvSpPr>
        <p:spPr>
          <a:xfrm>
            <a:off x="-88900" y="1219200"/>
            <a:ext cx="9144000" cy="4610100"/>
          </a:xfrm>
        </p:spPr>
        <p:txBody>
          <a:bodyPr>
            <a:normAutofit/>
          </a:bodyPr>
          <a:lstStyle/>
          <a:p>
            <a:r>
              <a:rPr lang="en-US" sz="3200" dirty="0" smtClean="0"/>
              <a:t>Much more volatile than bonds. </a:t>
            </a:r>
          </a:p>
          <a:p>
            <a:r>
              <a:rPr lang="en-US" sz="3200" dirty="0" smtClean="0"/>
              <a:t>Values decrease frequently.</a:t>
            </a:r>
          </a:p>
          <a:p>
            <a:r>
              <a:rPr lang="en-US" sz="3200" dirty="0" smtClean="0"/>
              <a:t>Companies can go bankrupt and you lose the entire investment.</a:t>
            </a:r>
          </a:p>
          <a:p>
            <a:r>
              <a:rPr lang="en-US" sz="3200" dirty="0" smtClean="0"/>
              <a:t>Earnings are taxable. </a:t>
            </a:r>
          </a:p>
          <a:p>
            <a:r>
              <a:rPr lang="en-US" sz="3200" dirty="0" smtClean="0"/>
              <a:t>Returns are not guaranteed. </a:t>
            </a:r>
          </a:p>
          <a:p>
            <a:endParaRPr lang="en-US" dirty="0"/>
          </a:p>
        </p:txBody>
      </p:sp>
    </p:spTree>
    <p:extLst>
      <p:ext uri="{BB962C8B-B14F-4D97-AF65-F5344CB8AC3E}">
        <p14:creationId xmlns:p14="http://schemas.microsoft.com/office/powerpoint/2010/main" val="2482316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6850" y="284163"/>
            <a:ext cx="8026400" cy="1023937"/>
          </a:xfrm>
        </p:spPr>
        <p:txBody>
          <a:bodyPr>
            <a:normAutofit/>
          </a:bodyPr>
          <a:lstStyle/>
          <a:p>
            <a:r>
              <a:rPr lang="en-US" dirty="0" smtClean="0"/>
              <a:t>Stock/Bond Allocation</a:t>
            </a:r>
            <a:endParaRPr lang="en-US" dirty="0"/>
          </a:p>
        </p:txBody>
      </p:sp>
      <p:sp>
        <p:nvSpPr>
          <p:cNvPr id="3" name="Subtitle 2"/>
          <p:cNvSpPr>
            <a:spLocks noGrp="1"/>
          </p:cNvSpPr>
          <p:nvPr>
            <p:ph type="subTitle" idx="1"/>
          </p:nvPr>
        </p:nvSpPr>
        <p:spPr>
          <a:xfrm>
            <a:off x="1466850" y="1193800"/>
            <a:ext cx="7912100" cy="5003800"/>
          </a:xfrm>
        </p:spPr>
        <p:txBody>
          <a:bodyPr>
            <a:normAutofit/>
          </a:bodyPr>
          <a:lstStyle/>
          <a:p>
            <a:r>
              <a:rPr lang="en-US" sz="2400" dirty="0" smtClean="0"/>
              <a:t>Risk vs reward. In investing, the higher the risk, the higher the reward and the lower the risk, the lower the reward. </a:t>
            </a:r>
          </a:p>
          <a:p>
            <a:r>
              <a:rPr lang="en-US" sz="2400" dirty="0" smtClean="0"/>
              <a:t>Consider your tolerance of watching value decrease. </a:t>
            </a:r>
          </a:p>
          <a:p>
            <a:r>
              <a:rPr lang="en-US" sz="2400" dirty="0" smtClean="0"/>
              <a:t>Age dependent. The older you get, more bonds recommended. </a:t>
            </a:r>
          </a:p>
          <a:p>
            <a:r>
              <a:rPr lang="en-US" sz="2400" dirty="0" smtClean="0"/>
              <a:t>Do you have a guaranteed pension?</a:t>
            </a:r>
          </a:p>
          <a:p>
            <a:r>
              <a:rPr lang="en-US" sz="2400" dirty="0" smtClean="0"/>
              <a:t>What is the best blend? Depends on who you ask and how you will feel if your account decreases by a noticeable amount in a short time. </a:t>
            </a:r>
          </a:p>
          <a:p>
            <a:r>
              <a:rPr lang="en-US" sz="2400" dirty="0" smtClean="0"/>
              <a:t>If unsure, consider 60% stocks and adjust from there. </a:t>
            </a:r>
          </a:p>
          <a:p>
            <a:endParaRPr lang="en-US" sz="2400" dirty="0"/>
          </a:p>
        </p:txBody>
      </p:sp>
    </p:spTree>
    <p:extLst>
      <p:ext uri="{BB962C8B-B14F-4D97-AF65-F5344CB8AC3E}">
        <p14:creationId xmlns:p14="http://schemas.microsoft.com/office/powerpoint/2010/main" val="305304345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72f7a0035e9e3ae1eea23b1d116a4e31">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4966983cfd7dd2a595fe30d7e30a96fa"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AF70D4-3BF4-4B8E-BDC9-9BB5B69FFE90}">
  <ds:schemaRefs>
    <ds:schemaRef ds:uri="http://schemas.microsoft.com/sharepoint/v3/contenttype/forms"/>
  </ds:schemaRefs>
</ds:datastoreItem>
</file>

<file path=customXml/itemProps2.xml><?xml version="1.0" encoding="utf-8"?>
<ds:datastoreItem xmlns:ds="http://schemas.openxmlformats.org/officeDocument/2006/customXml" ds:itemID="{350AE981-2260-4033-BFBE-0B1BDA66BED0}">
  <ds:schemaRefs>
    <ds:schemaRef ds:uri="http://purl.org/dc/elements/1.1/"/>
    <ds:schemaRef ds:uri="http://schemas.microsoft.com/office/2006/metadata/properties"/>
    <ds:schemaRef ds:uri="http://purl.org/dc/terms/"/>
    <ds:schemaRef ds:uri="6030d41e-2c5e-4c17-aa69-3920c9b4b43e"/>
    <ds:schemaRef ds:uri="http://schemas.microsoft.com/office/infopath/2007/PartnerControls"/>
    <ds:schemaRef ds:uri="http://schemas.microsoft.com/office/2006/documentManagement/types"/>
    <ds:schemaRef ds:uri="http://schemas.openxmlformats.org/package/2006/metadata/core-properties"/>
    <ds:schemaRef ds:uri="8efa2804-0e60-4ae3-80b9-93bd3095a15a"/>
    <ds:schemaRef ds:uri="http://www.w3.org/XML/1998/namespace"/>
    <ds:schemaRef ds:uri="http://purl.org/dc/dcmitype/"/>
  </ds:schemaRefs>
</ds:datastoreItem>
</file>

<file path=customXml/itemProps3.xml><?xml version="1.0" encoding="utf-8"?>
<ds:datastoreItem xmlns:ds="http://schemas.openxmlformats.org/officeDocument/2006/customXml" ds:itemID="{27B6D65E-AC74-435C-BF17-96BEFDE0D3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Facet</Template>
  <TotalTime>77</TotalTime>
  <Words>503</Words>
  <Application>Microsoft Office PowerPoint</Application>
  <PresentationFormat>Widescreen</PresentationFormat>
  <Paragraphs>48</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Trebuchet MS</vt:lpstr>
      <vt:lpstr>Wingdings 3</vt:lpstr>
      <vt:lpstr>Facet</vt:lpstr>
      <vt:lpstr>Money Matters Topic 10-Investments</vt:lpstr>
      <vt:lpstr>2 Main Sources of Investments</vt:lpstr>
      <vt:lpstr>Bonds</vt:lpstr>
      <vt:lpstr>Pros </vt:lpstr>
      <vt:lpstr>Cons</vt:lpstr>
      <vt:lpstr>Stocks</vt:lpstr>
      <vt:lpstr>Pros</vt:lpstr>
      <vt:lpstr>Cons</vt:lpstr>
      <vt:lpstr>Stock/Bond Allocation</vt:lpstr>
      <vt:lpstr>Risk vs Reward Continuum</vt:lpstr>
      <vt:lpstr>Successful Investing</vt:lpstr>
      <vt:lpstr>Explore Investment Returns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11-Investments</dc:title>
  <dc:creator>Randy Teter</dc:creator>
  <cp:lastModifiedBy>Randy Teter</cp:lastModifiedBy>
  <cp:revision>14</cp:revision>
  <dcterms:created xsi:type="dcterms:W3CDTF">2023-02-08T20:46:21Z</dcterms:created>
  <dcterms:modified xsi:type="dcterms:W3CDTF">2024-02-06T21:05:49Z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